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7"/>
  </p:notesMasterIdLst>
  <p:handoutMasterIdLst>
    <p:handoutMasterId r:id="rId8"/>
  </p:handoutMasterIdLst>
  <p:sldIdLst>
    <p:sldId id="3379" r:id="rId2"/>
    <p:sldId id="3380" r:id="rId3"/>
    <p:sldId id="3382" r:id="rId4"/>
    <p:sldId id="3394" r:id="rId5"/>
    <p:sldId id="3355" r:id="rId6"/>
  </p:sldIdLst>
  <p:sldSz cx="12858750" cy="7232650"/>
  <p:notesSz cx="6858000" cy="9144000"/>
  <p:custDataLst>
    <p:tags r:id="rId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97E9B"/>
    <a:srgbClr val="900000"/>
    <a:srgbClr val="0FC7D3"/>
    <a:srgbClr val="EC206C"/>
    <a:srgbClr val="BC148E"/>
    <a:srgbClr val="0A1A3B"/>
    <a:srgbClr val="CE000D"/>
    <a:srgbClr val="FE67BE"/>
    <a:srgbClr val="84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2" autoAdjust="0"/>
    <p:restoredTop sz="92986" autoAdjust="0"/>
  </p:normalViewPr>
  <p:slideViewPr>
    <p:cSldViewPr>
      <p:cViewPr varScale="1">
        <p:scale>
          <a:sx n="152" d="100"/>
          <a:sy n="152" d="100"/>
        </p:scale>
        <p:origin x="750" y="150"/>
      </p:cViewPr>
      <p:guideLst>
        <p:guide orient="horz" pos="328"/>
        <p:guide pos="4050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2025/12/12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2025/12/12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75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08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3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89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84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81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2" y="0"/>
            <a:ext cx="13041158" cy="72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8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2025/12/12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2" y="0"/>
            <a:ext cx="13041158" cy="723264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4654612"/>
            <a:ext cx="13010642" cy="2578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4932649"/>
            <a:ext cx="13010642" cy="2301590"/>
          </a:xfrm>
          <a:prstGeom prst="rect">
            <a:avLst/>
          </a:prstGeom>
        </p:spPr>
      </p:pic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1892871" y="2248173"/>
            <a:ext cx="8725829" cy="1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56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杜衡电子 </a:t>
            </a:r>
            <a:r>
              <a:rPr lang="en-US" altLang="zh-CN" sz="56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Xportal</a:t>
            </a:r>
            <a:br>
              <a:rPr lang="en-US" altLang="zh-CN" sz="56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625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身份认证系统</a:t>
            </a:r>
            <a:endParaRPr lang="zh-CN" altLang="en-US" sz="5625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951" y="4641473"/>
            <a:ext cx="12858044" cy="50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sp>
        <p:nvSpPr>
          <p:cNvPr id="10" name="矩形 9"/>
          <p:cNvSpPr/>
          <p:nvPr/>
        </p:nvSpPr>
        <p:spPr>
          <a:xfrm>
            <a:off x="-137832" y="4641473"/>
            <a:ext cx="5371113" cy="506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9"/>
          </a:p>
        </p:txBody>
      </p:sp>
      <p:grpSp>
        <p:nvGrpSpPr>
          <p:cNvPr id="11" name="组合 10"/>
          <p:cNvGrpSpPr/>
          <p:nvPr/>
        </p:nvGrpSpPr>
        <p:grpSpPr>
          <a:xfrm>
            <a:off x="10245799" y="303957"/>
            <a:ext cx="483477" cy="435909"/>
            <a:chOff x="4634991" y="2138335"/>
            <a:chExt cx="428348" cy="38620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9"/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9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750951" y="303957"/>
            <a:ext cx="483477" cy="435909"/>
            <a:chOff x="5076056" y="2138335"/>
            <a:chExt cx="428348" cy="386204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9"/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9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1275456" y="303957"/>
            <a:ext cx="483477" cy="435909"/>
            <a:chOff x="5557128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9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9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780608" y="303957"/>
            <a:ext cx="483477" cy="435909"/>
            <a:chOff x="6068610" y="2138335"/>
            <a:chExt cx="428348" cy="38620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9"/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9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285759" y="303957"/>
            <a:ext cx="483477" cy="435909"/>
            <a:chOff x="6623914" y="2138335"/>
            <a:chExt cx="428348" cy="386204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9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669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3" name="奥特曼 - Remember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6124575" y="-841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2" y="0"/>
            <a:ext cx="13041158" cy="72326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4932649"/>
            <a:ext cx="13010642" cy="230159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00783" y="1087617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为企业量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身打造的“上网认证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行为管理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流量调度”一体化平台。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2973" y="362225"/>
            <a:ext cx="2450882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Xportal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身份认证系统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2" name="组合 7"/>
          <p:cNvGrpSpPr>
            <a:grpSpLocks/>
          </p:cNvGrpSpPr>
          <p:nvPr/>
        </p:nvGrpSpPr>
        <p:grpSpPr bwMode="auto">
          <a:xfrm>
            <a:off x="956767" y="1971845"/>
            <a:ext cx="4847802" cy="1190522"/>
            <a:chOff x="2989865" y="607026"/>
            <a:chExt cx="3445860" cy="846761"/>
          </a:xfrm>
        </p:grpSpPr>
        <p:sp>
          <p:nvSpPr>
            <p:cNvPr id="34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860497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系统组成：</a:t>
              </a:r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3445860" cy="57367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1547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XPortal</a:t>
              </a:r>
              <a:r>
                <a:rPr lang="en-US" altLang="zh-CN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认证中心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（支持</a:t>
              </a:r>
              <a:r>
                <a:rPr lang="en-US" altLang="zh-CN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r>
                <a:rPr lang="en-US" altLang="zh-CN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+API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调用）</a:t>
              </a:r>
              <a:endParaRPr lang="zh-CN" alt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zh-CN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AC/BAS/BRAS 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对接插件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广泛的设备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华为、</a:t>
              </a:r>
              <a:r>
                <a:rPr lang="en-US" altLang="zh-CN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H3C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547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Ruijie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Cisco…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组合 7"/>
          <p:cNvGrpSpPr>
            <a:grpSpLocks/>
          </p:cNvGrpSpPr>
          <p:nvPr/>
        </p:nvGrpSpPr>
        <p:grpSpPr bwMode="auto">
          <a:xfrm>
            <a:off x="6573391" y="2029040"/>
            <a:ext cx="3804247" cy="1190522"/>
            <a:chOff x="2989865" y="607026"/>
            <a:chExt cx="2704091" cy="846761"/>
          </a:xfrm>
        </p:grpSpPr>
        <p:sp>
          <p:nvSpPr>
            <p:cNvPr id="63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860497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部署形态：</a:t>
              </a:r>
            </a:p>
          </p:txBody>
        </p:sp>
        <p:sp>
          <p:nvSpPr>
            <p:cNvPr id="64" name="文本框 66"/>
            <p:cNvSpPr txBox="1">
              <a:spLocks noChangeArrowheads="1"/>
            </p:cNvSpPr>
            <p:nvPr/>
          </p:nvSpPr>
          <p:spPr bwMode="auto">
            <a:xfrm>
              <a:off x="2989865" y="880115"/>
              <a:ext cx="2704091" cy="57367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硬件直接部署</a:t>
              </a:r>
              <a:endParaRPr lang="en-US" altLang="zh-CN" sz="154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支持远程配置，无需外接键鼠</a:t>
              </a:r>
              <a:endParaRPr lang="en-US" altLang="zh-CN" sz="1547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zh-CN" altLang="en-US" sz="154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集群，单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实例轻松承载 </a:t>
              </a:r>
              <a:r>
                <a:rPr lang="en-US" altLang="zh-CN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10k+</a:t>
              </a:r>
              <a:r>
                <a:rPr lang="zh-CN" altLang="en-US" sz="1547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并发</a:t>
              </a:r>
              <a:endParaRPr lang="zh-CN" alt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3078717" y="1286573"/>
              <a:ext cx="287199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956767" y="3680356"/>
            <a:ext cx="9145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合规性背书：已通过公安部 82 号令、等保 3 级、国密算法检测，政务/金融/运营商案例100+。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207" y="4875454"/>
            <a:ext cx="3716519" cy="12144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3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2" y="0"/>
            <a:ext cx="13041158" cy="72326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4932649"/>
            <a:ext cx="13010642" cy="2301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973" y="362225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核心功能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434855"/>
              </p:ext>
            </p:extLst>
          </p:nvPr>
        </p:nvGraphicFramePr>
        <p:xfrm>
          <a:off x="668735" y="1098825"/>
          <a:ext cx="11809312" cy="289890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95880">
                  <a:extLst>
                    <a:ext uri="{9D8B030D-6E8A-4147-A177-3AD203B41FA5}">
                      <a16:colId xmlns:a16="http://schemas.microsoft.com/office/drawing/2014/main" val="2987468996"/>
                    </a:ext>
                  </a:extLst>
                </a:gridCol>
                <a:gridCol w="6128884">
                  <a:extLst>
                    <a:ext uri="{9D8B030D-6E8A-4147-A177-3AD203B41FA5}">
                      <a16:colId xmlns:a16="http://schemas.microsoft.com/office/drawing/2014/main" val="2162046605"/>
                    </a:ext>
                  </a:extLst>
                </a:gridCol>
                <a:gridCol w="4484548">
                  <a:extLst>
                    <a:ext uri="{9D8B030D-6E8A-4147-A177-3AD203B41FA5}">
                      <a16:colId xmlns:a16="http://schemas.microsoft.com/office/drawing/2014/main" val="4023854818"/>
                    </a:ext>
                  </a:extLst>
                </a:gridCol>
              </a:tblGrid>
              <a:tr h="419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子功能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3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认证引擎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多种登录方式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（账号、短信、扫码、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LDAP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MAC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免密、访客临时二维码）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一次认证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天内无感知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支持“公司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个人”三级绑定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行为管理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网址黑白名单、应用管理、时长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流量配额、防蹭网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实时阻断游戏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博彩，非法应用联网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可对不同身份使用者设计多套策略，同时生效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60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带宽调度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基于“账户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公司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/SSID/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应用”四维 </a:t>
                      </a:r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QoS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，最小粒度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 Kbps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保障业务应用、视频会议、财务等关键流量优先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77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监控审计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上网日志、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NAT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日志、流量曲线、终端画像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日志留存 ≥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180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天，一键导出供公安审计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11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数据开放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10+ REST API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（在线用户、分时段用户分析、流量 </a:t>
                      </a:r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TopN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、多个子公司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用户分级管理）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小时即可对接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OA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CRM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、零信任平台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121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8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2" y="0"/>
            <a:ext cx="13041158" cy="72326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4932649"/>
            <a:ext cx="13010642" cy="23015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973" y="362225"/>
            <a:ext cx="1118081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优势对比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253213"/>
              </p:ext>
            </p:extLst>
          </p:nvPr>
        </p:nvGraphicFramePr>
        <p:xfrm>
          <a:off x="801785" y="1168385"/>
          <a:ext cx="11377264" cy="25958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41730">
                  <a:extLst>
                    <a:ext uri="{9D8B030D-6E8A-4147-A177-3AD203B41FA5}">
                      <a16:colId xmlns:a16="http://schemas.microsoft.com/office/drawing/2014/main" val="2987468996"/>
                    </a:ext>
                  </a:extLst>
                </a:gridCol>
                <a:gridCol w="3432517">
                  <a:extLst>
                    <a:ext uri="{9D8B030D-6E8A-4147-A177-3AD203B41FA5}">
                      <a16:colId xmlns:a16="http://schemas.microsoft.com/office/drawing/2014/main" val="2162046605"/>
                    </a:ext>
                  </a:extLst>
                </a:gridCol>
                <a:gridCol w="6203017">
                  <a:extLst>
                    <a:ext uri="{9D8B030D-6E8A-4147-A177-3AD203B41FA5}">
                      <a16:colId xmlns:a16="http://schemas.microsoft.com/office/drawing/2014/main" val="4023854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维度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Portal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杜衡 </a:t>
                      </a:r>
                      <a:r>
                        <a:rPr lang="en-US" altLang="zh-CN" sz="16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XPortal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3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认证灵活度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仅账号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短信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种方式任意组合，支持临时二维码批量发放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1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多空间管理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需多台认证设备，多地部署配置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单实例即可管理多个园区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楼层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办公空间，公司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用户树形结构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60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访问控制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SSID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，粒度粗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基于“人”的配额，先身份后策略，移动办公不漂移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77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合规性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需额外买日志服务器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内置格式符合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号令要求，可直接对接网安大队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411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交付速度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硬件到场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调试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3-5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一体化硬件部署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min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上线，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API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复制公司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Excel 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批量导入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12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总拥有成本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5-8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Licenses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服务费方式，按需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按时间购买。复用现有 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AC/AP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，节省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60 %+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16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36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" y="3616325"/>
            <a:ext cx="12858044" cy="361632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>
              <a:solidFill>
                <a:schemeClr val="accent2"/>
              </a:solidFill>
            </a:endParaRPr>
          </a:p>
        </p:txBody>
      </p:sp>
      <p:grpSp>
        <p:nvGrpSpPr>
          <p:cNvPr id="43" name="组合 7"/>
          <p:cNvGrpSpPr>
            <a:grpSpLocks/>
          </p:cNvGrpSpPr>
          <p:nvPr/>
        </p:nvGrpSpPr>
        <p:grpSpPr bwMode="auto">
          <a:xfrm>
            <a:off x="350499" y="1600101"/>
            <a:ext cx="3960092" cy="1463126"/>
            <a:chOff x="2922730" y="607026"/>
            <a:chExt cx="2814868" cy="1040652"/>
          </a:xfrm>
        </p:grpSpPr>
        <p:sp>
          <p:nvSpPr>
            <p:cNvPr id="44" name="文本框 66"/>
            <p:cNvSpPr txBox="1">
              <a:spLocks noChangeArrowheads="1"/>
            </p:cNvSpPr>
            <p:nvPr/>
          </p:nvSpPr>
          <p:spPr bwMode="auto">
            <a:xfrm>
              <a:off x="2922730" y="892450"/>
              <a:ext cx="2814868" cy="755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5000+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员工、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8000+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终端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高峰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10Gbps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；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XPortal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按“部门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-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级别”自动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分配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2-100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Mbps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，核心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OA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时延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&lt;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 </a:t>
              </a:r>
              <a:r>
                <a:rPr lang="en-US" altLang="zh-CN" sz="14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ms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，蹭网率降至 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5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714649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企业总部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72973" y="362225"/>
            <a:ext cx="1780122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典型场景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价值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组合 7"/>
          <p:cNvGrpSpPr>
            <a:grpSpLocks/>
          </p:cNvGrpSpPr>
          <p:nvPr/>
        </p:nvGrpSpPr>
        <p:grpSpPr bwMode="auto">
          <a:xfrm>
            <a:off x="4519798" y="1600101"/>
            <a:ext cx="3960092" cy="1463127"/>
            <a:chOff x="2922730" y="607026"/>
            <a:chExt cx="2814868" cy="1040653"/>
          </a:xfrm>
        </p:grpSpPr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2922730" y="892450"/>
              <a:ext cx="2814868" cy="755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访客扫码一次性临时账号，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30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分钟自动失效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；访问记录直接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同步公安网监平台，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整改风险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后台用户访问记录，事后追溯有据可查</a:t>
              </a:r>
              <a:endParaRPr lang="en-GB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155609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政务大厅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</a:t>
              </a:r>
            </a:p>
          </p:txBody>
        </p:sp>
      </p:grpSp>
      <p:grpSp>
        <p:nvGrpSpPr>
          <p:cNvPr id="22" name="组合 7"/>
          <p:cNvGrpSpPr>
            <a:grpSpLocks/>
          </p:cNvGrpSpPr>
          <p:nvPr/>
        </p:nvGrpSpPr>
        <p:grpSpPr bwMode="auto">
          <a:xfrm>
            <a:off x="8898305" y="1600101"/>
            <a:ext cx="3960092" cy="1463127"/>
            <a:chOff x="2922730" y="607026"/>
            <a:chExt cx="2814868" cy="1040653"/>
          </a:xfrm>
        </p:grpSpPr>
        <p:sp>
          <p:nvSpPr>
            <p:cNvPr id="23" name="文本框 66"/>
            <p:cNvSpPr txBox="1">
              <a:spLocks noChangeArrowheads="1"/>
            </p:cNvSpPr>
            <p:nvPr/>
          </p:nvSpPr>
          <p:spPr bwMode="auto">
            <a:xfrm>
              <a:off x="2922730" y="892450"/>
              <a:ext cx="2814868" cy="755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门店无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IT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人员，总部集中下发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SSID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与品牌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广告展示页面；静默收集手机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号，复用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CRM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精准营销，转化率提升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15%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文本框 13"/>
            <p:cNvSpPr txBox="1">
              <a:spLocks noChangeArrowheads="1"/>
            </p:cNvSpPr>
            <p:nvPr/>
          </p:nvSpPr>
          <p:spPr bwMode="auto">
            <a:xfrm>
              <a:off x="2990709" y="607026"/>
              <a:ext cx="1062176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连锁零售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1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77EF313-67CF-458E-A5A4-DEB4A4BAB6D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548.pptx"/>
</p:tagLst>
</file>

<file path=ppt/theme/theme1.xml><?xml version="1.0" encoding="utf-8"?>
<a:theme xmlns:a="http://schemas.openxmlformats.org/drawingml/2006/main" name="1_自定义设计方案">
  <a:themeElements>
    <a:clrScheme name="自定义 18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46C0A"/>
      </a:accent1>
      <a:accent2>
        <a:srgbClr val="E2E2E2"/>
      </a:accent2>
      <a:accent3>
        <a:srgbClr val="E46C0A"/>
      </a:accent3>
      <a:accent4>
        <a:srgbClr val="E2E2E2"/>
      </a:accent4>
      <a:accent5>
        <a:srgbClr val="E46C0A"/>
      </a:accent5>
      <a:accent6>
        <a:srgbClr val="E2E2E2"/>
      </a:accent6>
      <a:hlink>
        <a:srgbClr val="E46C0A"/>
      </a:hlink>
      <a:folHlink>
        <a:srgbClr val="E2E2E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577</Words>
  <Application>Microsoft Office PowerPoint</Application>
  <PresentationFormat>自定义</PresentationFormat>
  <Paragraphs>69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Calibri Light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bt548.pptx</dc:title>
  <dc:creator/>
  <cp:lastModifiedBy/>
  <cp:revision>1</cp:revision>
  <dcterms:created xsi:type="dcterms:W3CDTF">2016-10-17T14:00:15Z</dcterms:created>
  <dcterms:modified xsi:type="dcterms:W3CDTF">2025-12-12T02:30:20Z</dcterms:modified>
</cp:coreProperties>
</file>